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8"/>
  </p:notesMasterIdLst>
  <p:handoutMasterIdLst>
    <p:handoutMasterId r:id="rId19"/>
  </p:handoutMasterIdLst>
  <p:sldIdLst>
    <p:sldId id="374" r:id="rId2"/>
    <p:sldId id="596" r:id="rId3"/>
    <p:sldId id="614" r:id="rId4"/>
    <p:sldId id="598" r:id="rId5"/>
    <p:sldId id="599" r:id="rId6"/>
    <p:sldId id="611" r:id="rId7"/>
    <p:sldId id="616" r:id="rId8"/>
    <p:sldId id="604" r:id="rId9"/>
    <p:sldId id="605" r:id="rId10"/>
    <p:sldId id="606" r:id="rId11"/>
    <p:sldId id="607" r:id="rId12"/>
    <p:sldId id="602" r:id="rId13"/>
    <p:sldId id="617" r:id="rId14"/>
    <p:sldId id="618" r:id="rId15"/>
    <p:sldId id="610" r:id="rId16"/>
    <p:sldId id="575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6F5F15-1EC7-4B90-B6BF-685188498DB8}">
          <p14:sldIdLst>
            <p14:sldId id="374"/>
            <p14:sldId id="596"/>
            <p14:sldId id="614"/>
            <p14:sldId id="598"/>
            <p14:sldId id="599"/>
            <p14:sldId id="611"/>
            <p14:sldId id="616"/>
            <p14:sldId id="604"/>
            <p14:sldId id="605"/>
            <p14:sldId id="606"/>
            <p14:sldId id="607"/>
            <p14:sldId id="602"/>
            <p14:sldId id="617"/>
            <p14:sldId id="618"/>
            <p14:sldId id="610"/>
            <p14:sldId id="5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E961"/>
    <a:srgbClr val="72D561"/>
    <a:srgbClr val="005C2A"/>
    <a:srgbClr val="FF5B5B"/>
    <a:srgbClr val="D6EA60"/>
    <a:srgbClr val="C3E80A"/>
    <a:srgbClr val="F26800"/>
    <a:srgbClr val="FF984B"/>
    <a:srgbClr val="FFC69B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365" autoAdjust="0"/>
  </p:normalViewPr>
  <p:slideViewPr>
    <p:cSldViewPr>
      <p:cViewPr>
        <p:scale>
          <a:sx n="100" d="100"/>
          <a:sy n="100" d="100"/>
        </p:scale>
        <p:origin x="-212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6954157468118595E-2"/>
          <c:w val="0.94326405889816123"/>
          <c:h val="0.70397797585088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  <a:alpha val="90000"/>
                </a:schemeClr>
              </a:solidFill>
            </c:spPr>
          </c:dPt>
          <c:dLbls>
            <c:dLbl>
              <c:idx val="0"/>
              <c:layout>
                <c:manualLayout>
                  <c:x val="-2.986219726331966E-3"/>
                  <c:y val="-4.3755116046402028E-3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 smtClean="0">
                        <a:solidFill>
                          <a:schemeClr val="tx1"/>
                        </a:solidFill>
                      </a:rPr>
                      <a:t>19</a:t>
                    </a:r>
                    <a:r>
                      <a:rPr lang="ru-RU" sz="3200" b="1" dirty="0" smtClean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en-US" sz="3200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3200" b="1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sz="3200" b="1" dirty="0" smtClean="0">
                        <a:solidFill>
                          <a:schemeClr val="tx1"/>
                        </a:solidFill>
                      </a:rPr>
                      <a:t> </a:t>
                    </a:r>
                    <a:endParaRPr lang="en-US" sz="28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6252036083113533E-2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/>
                      <a:t>23</a:t>
                    </a:r>
                    <a:r>
                      <a:rPr lang="ru-RU" sz="3200" b="1" dirty="0"/>
                      <a:t>,</a:t>
                    </a:r>
                    <a:r>
                      <a:rPr lang="en-US" sz="3200" b="1" dirty="0"/>
                      <a:t> 1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#,##0.0\ "₽"</c:formatCode>
                <c:ptCount val="2"/>
                <c:pt idx="0">
                  <c:v>19191.400000000001</c:v>
                </c:pt>
                <c:pt idx="1">
                  <c:v>23147.200000000001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5057024"/>
        <c:axId val="61536448"/>
      </c:barChart>
      <c:catAx>
        <c:axId val="12505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61536448"/>
        <c:crosses val="autoZero"/>
        <c:auto val="1"/>
        <c:lblAlgn val="ctr"/>
        <c:lblOffset val="100"/>
        <c:noMultiLvlLbl val="0"/>
      </c:catAx>
      <c:valAx>
        <c:axId val="61536448"/>
        <c:scaling>
          <c:orientation val="minMax"/>
          <c:max val="25000"/>
          <c:min val="15000"/>
        </c:scaling>
        <c:delete val="1"/>
        <c:axPos val="l"/>
        <c:numFmt formatCode="#,##0.0\ &quot;₽&quot;" sourceLinked="1"/>
        <c:majorTickMark val="out"/>
        <c:minorTickMark val="none"/>
        <c:tickLblPos val="nextTo"/>
        <c:crossAx val="125057024"/>
        <c:crosses val="autoZero"/>
        <c:crossBetween val="between"/>
        <c:majorUnit val="5000"/>
        <c:minorUnit val="200"/>
        <c:dispUnits>
          <c:builtInUnit val="thousands"/>
          <c:dispUnitsLbl>
            <c:layout/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Лист2!$B$1:$E$1</c:f>
              <c:strCache>
                <c:ptCount val="4"/>
                <c:pt idx="0">
                  <c:v>Стационарная медицинская помощь</c:v>
                </c:pt>
                <c:pt idx="1">
                  <c:v>Амбулаторная медицинская момощь</c:v>
                </c:pt>
                <c:pt idx="2">
                  <c:v>Медицинская помощь в условиях дневных стационаров</c:v>
                </c:pt>
                <c:pt idx="3">
                  <c:v>Скорая медицинская помощь</c:v>
                </c:pt>
              </c:strCache>
            </c:strRef>
          </c:cat>
          <c:val>
            <c:numRef>
              <c:f>Лист2!$B$2:$E$2</c:f>
              <c:numCache>
                <c:formatCode>0.0</c:formatCode>
                <c:ptCount val="4"/>
                <c:pt idx="0">
                  <c:v>9.1</c:v>
                </c:pt>
                <c:pt idx="1">
                  <c:v>7.1</c:v>
                </c:pt>
                <c:pt idx="2">
                  <c:v>1.5</c:v>
                </c:pt>
                <c:pt idx="3">
                  <c:v>1.3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  <a:alpha val="9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  <a:alpha val="92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  <a:alpha val="92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  <a:alpha val="92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Лист2!$B$1:$E$1</c:f>
              <c:strCache>
                <c:ptCount val="4"/>
                <c:pt idx="0">
                  <c:v>Стационарная медицинская помощь</c:v>
                </c:pt>
                <c:pt idx="1">
                  <c:v>Амбулаторная медицинская момощь</c:v>
                </c:pt>
                <c:pt idx="2">
                  <c:v>Медицинская помощь в условиях дневных стационаров</c:v>
                </c:pt>
                <c:pt idx="3">
                  <c:v>Скорая медицинская помощь</c:v>
                </c:pt>
              </c:strCache>
            </c:strRef>
          </c:cat>
          <c:val>
            <c:numRef>
              <c:f>Лист2!$B$3:$E$3</c:f>
              <c:numCache>
                <c:formatCode>0.0</c:formatCode>
                <c:ptCount val="4"/>
                <c:pt idx="0">
                  <c:v>11.1</c:v>
                </c:pt>
                <c:pt idx="1">
                  <c:v>8.4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6829056"/>
        <c:axId val="127003456"/>
      </c:barChart>
      <c:catAx>
        <c:axId val="126829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7003456"/>
        <c:crosses val="autoZero"/>
        <c:auto val="1"/>
        <c:lblAlgn val="ctr"/>
        <c:lblOffset val="100"/>
        <c:noMultiLvlLbl val="0"/>
      </c:catAx>
      <c:valAx>
        <c:axId val="127003456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extTo"/>
        <c:crossAx val="12682905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ru-RU"/>
          </a:p>
        </c:txPr>
      </c:legendEntry>
      <c:layout>
        <c:manualLayout>
          <c:xMode val="edge"/>
          <c:yMode val="edge"/>
          <c:x val="0.34943185325087334"/>
          <c:y val="0.92283054408096066"/>
          <c:w val="0.27285192433509287"/>
          <c:h val="7.6929763936763165E-2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contrasting" dir="t">
                <a:rot lat="0" lon="0" rev="3600000"/>
              </a:lightRig>
            </a:scene3d>
            <a:sp3d prstMaterial="plastic">
              <a:bevelT w="127000" h="38200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-0.1835449578643068"/>
                  <c:y val="-0.10815583982732077"/>
                </c:manualLayout>
              </c:layout>
              <c:tx>
                <c:rich>
                  <a:bodyPr/>
                  <a:lstStyle/>
                  <a:p>
                    <a:r>
                      <a:rPr lang="ru-RU" sz="3200" b="1" dirty="0" smtClean="0"/>
                      <a:t>528</a:t>
                    </a:r>
                    <a:endParaRPr lang="en-US" sz="32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922006674041418"/>
                  <c:y val="2.4630199819067722E-2"/>
                </c:manualLayout>
              </c:layout>
              <c:tx>
                <c:rich>
                  <a:bodyPr/>
                  <a:lstStyle/>
                  <a:p>
                    <a:r>
                      <a:rPr lang="ru-RU" sz="3200" b="1" dirty="0" smtClean="0"/>
                      <a:t>375</a:t>
                    </a:r>
                    <a:endParaRPr lang="en-US" sz="32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196435824394161E-2"/>
                  <c:y val="4.0312981097338392E-2"/>
                </c:manualLayout>
              </c:layout>
              <c:tx>
                <c:rich>
                  <a:bodyPr/>
                  <a:lstStyle/>
                  <a:p>
                    <a:r>
                      <a:rPr lang="ru-RU" sz="3200" dirty="0" smtClean="0"/>
                      <a:t>38</a:t>
                    </a:r>
                    <a:endParaRPr lang="en-US" sz="32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594146544103851E-2"/>
                  <c:y val="8.15879639916552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Круглосуточный стационар</c:v>
                </c:pt>
                <c:pt idx="1">
                  <c:v>Стационар дневного пребывания</c:v>
                </c:pt>
                <c:pt idx="2">
                  <c:v>Дневной стационар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0.4</c:v>
                </c:pt>
                <c:pt idx="2" formatCode="0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81603010293543"/>
          <c:y val="1.451564905486692E-2"/>
          <c:w val="0.33398209377701993"/>
          <c:h val="0.985484350945133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contrasting" dir="t">
                <a:rot lat="0" lon="0" rev="3600000"/>
              </a:lightRig>
            </a:scene3d>
            <a:sp3d prstMaterial="plastic">
              <a:bevelT w="127000" h="38200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-0.16482542238741671"/>
                  <c:y val="0.14564017969457607"/>
                </c:manualLayout>
              </c:layout>
              <c:tx>
                <c:rich>
                  <a:bodyPr/>
                  <a:lstStyle/>
                  <a:p>
                    <a:pPr>
                      <a:defRPr sz="3200" b="1"/>
                    </a:pPr>
                    <a:r>
                      <a:rPr lang="ru-RU" sz="3200" b="1" dirty="0" smtClean="0"/>
                      <a:t>159</a:t>
                    </a:r>
                    <a:endParaRPr lang="en-US" sz="3200" b="1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062421047639618"/>
                  <c:y val="-0.16995939465372686"/>
                </c:manualLayout>
              </c:layout>
              <c:tx>
                <c:rich>
                  <a:bodyPr/>
                  <a:lstStyle/>
                  <a:p>
                    <a:pPr>
                      <a:defRPr sz="3200" b="1"/>
                    </a:pPr>
                    <a:r>
                      <a:rPr lang="ru-RU" sz="3200" b="1" dirty="0" smtClean="0"/>
                      <a:t>230</a:t>
                    </a:r>
                    <a:endParaRPr lang="en-US" sz="3200" b="1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301233432136659E-3"/>
                  <c:y val="1.6618036592425403E-2"/>
                </c:manualLayout>
              </c:layout>
              <c:tx>
                <c:rich>
                  <a:bodyPr/>
                  <a:lstStyle/>
                  <a:p>
                    <a:pPr>
                      <a:defRPr sz="3200" b="1"/>
                    </a:pPr>
                    <a:r>
                      <a:rPr lang="ru-RU" sz="3200" b="1" dirty="0" smtClean="0"/>
                      <a:t>0</a:t>
                    </a:r>
                    <a:endParaRPr lang="en-US" sz="3200" b="1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594146544103851E-2"/>
                  <c:y val="8.15879639916552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Круглосуточный стационар</c:v>
                </c:pt>
                <c:pt idx="1">
                  <c:v>Стационар дневного пребывания</c:v>
                </c:pt>
                <c:pt idx="2">
                  <c:v>Дневной стационар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</c:v>
                </c:pt>
                <c:pt idx="1">
                  <c:v>0.59</c:v>
                </c:pt>
                <c:pt idx="2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81603010293543"/>
          <c:y val="1.451564905486692E-2"/>
          <c:w val="0.33398209377701993"/>
          <c:h val="0.985484350945133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9371526598882"/>
          <c:y val="0.2216567584178773"/>
          <c:w val="0.96715287620419865"/>
          <c:h val="0.64709855470604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3.6881072115842496E-3"/>
                  <c:y val="-6.5630090207783832E-3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>
                        <a:solidFill>
                          <a:schemeClr val="tx1"/>
                        </a:solidFill>
                      </a:rPr>
                      <a:t>834</a:t>
                    </a:r>
                    <a:endParaRPr lang="en-US" sz="28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282291383413899E-2"/>
                  <c:y val="-4.3753393471855891E-3"/>
                </c:manualLayout>
              </c:layout>
              <c:tx>
                <c:rich>
                  <a:bodyPr/>
                  <a:lstStyle/>
                  <a:p>
                    <a:r>
                      <a:rPr lang="ru-RU" sz="3200" b="1" dirty="0">
                        <a:solidFill>
                          <a:schemeClr val="tx1"/>
                        </a:solidFill>
                      </a:rPr>
                      <a:t>1 </a:t>
                    </a:r>
                    <a:r>
                      <a:rPr lang="en-US" sz="3200" b="1" dirty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sz="3200" b="1" dirty="0">
                        <a:solidFill>
                          <a:schemeClr val="tx1"/>
                        </a:solidFill>
                      </a:rPr>
                      <a:t>05</a:t>
                    </a:r>
                    <a:endParaRPr lang="en-US" sz="3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834</c:v>
                </c:pt>
                <c:pt idx="1">
                  <c:v>1305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343872"/>
        <c:axId val="33168128"/>
      </c:barChart>
      <c:catAx>
        <c:axId val="3534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33168128"/>
        <c:crosses val="autoZero"/>
        <c:auto val="1"/>
        <c:lblAlgn val="ctr"/>
        <c:lblOffset val="100"/>
        <c:noMultiLvlLbl val="0"/>
      </c:catAx>
      <c:valAx>
        <c:axId val="33168128"/>
        <c:scaling>
          <c:orientation val="minMax"/>
          <c:min val="400"/>
        </c:scaling>
        <c:delete val="1"/>
        <c:axPos val="l"/>
        <c:numFmt formatCode="#,##0.0" sourceLinked="1"/>
        <c:majorTickMark val="out"/>
        <c:minorTickMark val="none"/>
        <c:tickLblPos val="nextTo"/>
        <c:crossAx val="35343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50607691481142E-3"/>
          <c:y val="0.86920698180134459"/>
          <c:w val="2.3738030121397451E-2"/>
          <c:h val="2.580037703711666E-2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677440"/>
        <c:axId val="163373056"/>
      </c:barChart>
      <c:catAx>
        <c:axId val="4767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63373056"/>
        <c:crosses val="autoZero"/>
        <c:auto val="1"/>
        <c:lblAlgn val="ctr"/>
        <c:lblOffset val="100"/>
        <c:noMultiLvlLbl val="0"/>
      </c:catAx>
      <c:valAx>
        <c:axId val="163373056"/>
        <c:scaling>
          <c:orientation val="minMax"/>
          <c:min val="2000"/>
        </c:scaling>
        <c:delete val="1"/>
        <c:axPos val="l"/>
        <c:numFmt formatCode="#,##0.0" sourceLinked="1"/>
        <c:majorTickMark val="out"/>
        <c:minorTickMark val="none"/>
        <c:tickLblPos val="nextTo"/>
        <c:crossAx val="47677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409664061155373E-2"/>
          <c:y val="0.20864934924338011"/>
          <c:w val="0.96715287620419865"/>
          <c:h val="0.64709855470604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пациентов 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800" dirty="0" smtClean="0"/>
                      <a:t>6</a:t>
                    </a:r>
                    <a:r>
                      <a:rPr lang="ru-RU" sz="1800" baseline="0" dirty="0" smtClean="0"/>
                      <a:t> 785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800" dirty="0" smtClean="0"/>
                      <a:t>7</a:t>
                    </a:r>
                    <a:r>
                      <a:rPr lang="ru-RU" sz="1800" baseline="0" dirty="0" smtClean="0"/>
                      <a:t> 791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7 мес. 2017 </c:v>
                </c:pt>
                <c:pt idx="1">
                  <c:v>7 мес. 2018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6785</c:v>
                </c:pt>
                <c:pt idx="1">
                  <c:v>7791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получающих химиотерапию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4930510816273364E-2"/>
                  <c:y val="-8.5133039646691187E-3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2</a:t>
                    </a:r>
                    <a:r>
                      <a:rPr lang="ru-RU" sz="1800" baseline="0" dirty="0" smtClean="0"/>
                      <a:t> 642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65855021331386E-2"/>
                  <c:y val="-6.38497797350191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3 675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7 мес. 2017 </c:v>
                </c:pt>
                <c:pt idx="1">
                  <c:v>7 мес. 2018 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2642</c:v>
                </c:pt>
                <c:pt idx="1">
                  <c:v>3675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839680"/>
        <c:axId val="163377088"/>
      </c:barChart>
      <c:catAx>
        <c:axId val="16083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63377088"/>
        <c:crosses val="autoZero"/>
        <c:auto val="1"/>
        <c:lblAlgn val="ctr"/>
        <c:lblOffset val="100"/>
        <c:noMultiLvlLbl val="0"/>
      </c:catAx>
      <c:valAx>
        <c:axId val="1633770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08396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0571284947311575E-2"/>
          <c:y val="4.2566519823345594E-3"/>
          <c:w val="0.95933582121627192"/>
          <c:h val="0.1563702891724683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8558087845764E-2"/>
          <c:y val="0.10817316594452468"/>
          <c:w val="0.45042149138071252"/>
          <c:h val="0.73427026626671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не включенные в тарифы на оплату медицинской помощи в рамках ТП ОМС (тыс. руб.), в том числе: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explosion val="10"/>
          </c:dPt>
          <c:dPt>
            <c:idx val="1"/>
            <c:bubble3D val="0"/>
            <c:explosion val="11"/>
          </c:dPt>
          <c:dPt>
            <c:idx val="2"/>
            <c:bubble3D val="0"/>
            <c:explosion val="10"/>
          </c:dPt>
          <c:dLbls>
            <c:dLbl>
              <c:idx val="0"/>
              <c:layout>
                <c:manualLayout>
                  <c:x val="-0.15712514436659072"/>
                  <c:y val="0.16721827204384698"/>
                </c:manualLayout>
              </c:layout>
              <c:tx>
                <c:rich>
                  <a:bodyPr/>
                  <a:lstStyle/>
                  <a:p>
                    <a:pPr>
                      <a:defRPr sz="4800" b="1"/>
                    </a:pPr>
                    <a:r>
                      <a:rPr lang="en-US" sz="4800" dirty="0" smtClean="0"/>
                      <a:t>29%</a:t>
                    </a:r>
                    <a:endParaRPr lang="en-US" sz="48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053326815066288"/>
                  <c:y val="-0.15724475058326853"/>
                </c:manualLayout>
              </c:layout>
              <c:tx>
                <c:rich>
                  <a:bodyPr/>
                  <a:lstStyle/>
                  <a:p>
                    <a:pPr>
                      <a:defRPr sz="4800" b="1"/>
                    </a:pPr>
                    <a:r>
                      <a:rPr lang="ru-RU" sz="4800" dirty="0" smtClean="0"/>
                      <a:t>14</a:t>
                    </a:r>
                    <a:r>
                      <a:rPr lang="en-US" sz="4800" dirty="0" smtClean="0"/>
                      <a:t>%</a:t>
                    </a:r>
                    <a:endParaRPr lang="en-US" sz="48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680651560158727"/>
                  <c:y val="-0.17275173128911603"/>
                </c:manualLayout>
              </c:layout>
              <c:tx>
                <c:rich>
                  <a:bodyPr/>
                  <a:lstStyle/>
                  <a:p>
                    <a:pPr>
                      <a:defRPr sz="4800" b="1"/>
                    </a:pPr>
                    <a:r>
                      <a:rPr lang="en-US" sz="4800" dirty="0" smtClean="0"/>
                      <a:t>43%</a:t>
                    </a:r>
                    <a:endParaRPr lang="en-US" sz="48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400" b="1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Лист1!$A$2:$A$11</c:f>
              <c:strCache>
                <c:ptCount val="10"/>
                <c:pt idx="0">
                  <c:v>КСГ 146 (1 уровень)</c:v>
                </c:pt>
                <c:pt idx="1">
                  <c:v>КСГ 147 (2 уровень)</c:v>
                </c:pt>
                <c:pt idx="2">
                  <c:v>КСГ 148 (3 уровень)</c:v>
                </c:pt>
                <c:pt idx="3">
                  <c:v>КСГ 149 (4 уровень)</c:v>
                </c:pt>
                <c:pt idx="4">
                  <c:v>КСГ 150 (5 уровень)</c:v>
                </c:pt>
                <c:pt idx="5">
                  <c:v>КСГ 151 (6 уровень)</c:v>
                </c:pt>
                <c:pt idx="6">
                  <c:v>КСГ 152 (7 уровень)</c:v>
                </c:pt>
                <c:pt idx="7">
                  <c:v>КСГ 153 (8 уровень)</c:v>
                </c:pt>
                <c:pt idx="8">
                  <c:v>КСГ 154 (9 уровень)</c:v>
                </c:pt>
                <c:pt idx="9">
                  <c:v>КСГ 155 (10 уровень)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0.29289999999999999</c:v>
                </c:pt>
                <c:pt idx="1">
                  <c:v>0.13550000000000001</c:v>
                </c:pt>
                <c:pt idx="2">
                  <c:v>0.43340000000000001</c:v>
                </c:pt>
                <c:pt idx="3">
                  <c:v>4.3099999999999999E-2</c:v>
                </c:pt>
                <c:pt idx="4">
                  <c:v>7.7000000000000002E-3</c:v>
                </c:pt>
                <c:pt idx="5">
                  <c:v>2.35E-2</c:v>
                </c:pt>
                <c:pt idx="6">
                  <c:v>1.9599999999999999E-2</c:v>
                </c:pt>
                <c:pt idx="7">
                  <c:v>3.8E-3</c:v>
                </c:pt>
                <c:pt idx="8">
                  <c:v>6.8999999999999999E-3</c:v>
                </c:pt>
                <c:pt idx="9">
                  <c:v>6.1999999999999998E-3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КСГ 146 (1 уровень)</c:v>
                </c:pt>
                <c:pt idx="1">
                  <c:v>КСГ 147 (2 уровень)</c:v>
                </c:pt>
                <c:pt idx="2">
                  <c:v>КСГ 148 (3 уровень)</c:v>
                </c:pt>
                <c:pt idx="3">
                  <c:v>КСГ 149 (4 уровень)</c:v>
                </c:pt>
                <c:pt idx="4">
                  <c:v>КСГ 150 (5 уровень)</c:v>
                </c:pt>
                <c:pt idx="5">
                  <c:v>КСГ 151 (6 уровень)</c:v>
                </c:pt>
                <c:pt idx="6">
                  <c:v>КСГ 152 (7 уровень)</c:v>
                </c:pt>
                <c:pt idx="7">
                  <c:v>КСГ 153 (8 уровень)</c:v>
                </c:pt>
                <c:pt idx="8">
                  <c:v>КСГ 154 (9 уровень)</c:v>
                </c:pt>
                <c:pt idx="9">
                  <c:v>КСГ 155 (10 уровень)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15.9</c:v>
                </c:pt>
                <c:pt idx="1">
                  <c:v>14</c:v>
                </c:pt>
                <c:pt idx="2">
                  <c:v>62.8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noFill/>
        </a:ln>
      </c:spPr>
    </c:plotArea>
    <c:legend>
      <c:legendPos val="r"/>
      <c:layout>
        <c:manualLayout>
          <c:xMode val="edge"/>
          <c:yMode val="edge"/>
          <c:x val="0.65047031023255864"/>
          <c:y val="0.11052475650853609"/>
          <c:w val="0.31866579372774301"/>
          <c:h val="0.68179091212087539"/>
        </c:manualLayout>
      </c:layout>
      <c:overlay val="0"/>
      <c:spPr>
        <a:noFill/>
        <a:ln w="0"/>
      </c:spPr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9256463216165"/>
          <c:y val="0.13168907158463874"/>
          <c:w val="0.45042149138071252"/>
          <c:h val="0.73427026626671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не включенные в тарифы на оплату медицинской помощи в рамках ТП ОМС (тыс. руб.), в том числе: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bubble3D val="0"/>
            <c:explosion val="11"/>
          </c:dPt>
          <c:dPt>
            <c:idx val="3"/>
            <c:bubble3D val="0"/>
            <c:explosion val="11"/>
          </c:dPt>
          <c:dPt>
            <c:idx val="4"/>
            <c:bubble3D val="0"/>
            <c:explosion val="8"/>
          </c:dPt>
          <c:dLbls>
            <c:dLbl>
              <c:idx val="0"/>
              <c:layout>
                <c:manualLayout>
                  <c:x val="-0.16961427427789444"/>
                  <c:y val="0.11468207236233006"/>
                </c:manualLayout>
              </c:layout>
              <c:spPr/>
              <c:txPr>
                <a:bodyPr/>
                <a:lstStyle/>
                <a:p>
                  <a:pPr>
                    <a:defRPr sz="4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892552637581021"/>
                  <c:y val="-0.19814094730215154"/>
                </c:manualLayout>
              </c:layout>
              <c:spPr/>
              <c:txPr>
                <a:bodyPr/>
                <a:lstStyle/>
                <a:p>
                  <a:pPr>
                    <a:defRPr sz="4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363308577851642"/>
                  <c:y val="0.11512128282042731"/>
                </c:manualLayout>
              </c:layout>
              <c:spPr/>
              <c:txPr>
                <a:bodyPr/>
                <a:lstStyle/>
                <a:p>
                  <a:pPr>
                    <a:defRPr sz="4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КСГ 54 (1 уровень)</c:v>
                </c:pt>
                <c:pt idx="1">
                  <c:v>КСГ 55 (2 уровень)</c:v>
                </c:pt>
                <c:pt idx="2">
                  <c:v>КСГ 56 (3 уровень)</c:v>
                </c:pt>
                <c:pt idx="3">
                  <c:v>КСГ 57 (4 уровень)</c:v>
                </c:pt>
                <c:pt idx="4">
                  <c:v>КСГ 58 (5 уровень)</c:v>
                </c:pt>
                <c:pt idx="5">
                  <c:v>КСГ 59 (6 уровень)</c:v>
                </c:pt>
                <c:pt idx="6">
                  <c:v>КСГ 60 (7 уровень)</c:v>
                </c:pt>
                <c:pt idx="7">
                  <c:v>КСГ 61 (8 уровень)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0.36</c:v>
                </c:pt>
                <c:pt idx="1">
                  <c:v>0.06</c:v>
                </c:pt>
                <c:pt idx="2">
                  <c:v>0.09</c:v>
                </c:pt>
                <c:pt idx="3">
                  <c:v>0.2</c:v>
                </c:pt>
                <c:pt idx="4">
                  <c:v>0.19</c:v>
                </c:pt>
                <c:pt idx="5">
                  <c:v>0.06</c:v>
                </c:pt>
                <c:pt idx="6">
                  <c:v>0.01</c:v>
                </c:pt>
                <c:pt idx="7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КСГ 54 (1 уровень)</c:v>
                </c:pt>
                <c:pt idx="1">
                  <c:v>КСГ 55 (2 уровень)</c:v>
                </c:pt>
                <c:pt idx="2">
                  <c:v>КСГ 56 (3 уровень)</c:v>
                </c:pt>
                <c:pt idx="3">
                  <c:v>КСГ 57 (4 уровень)</c:v>
                </c:pt>
                <c:pt idx="4">
                  <c:v>КСГ 58 (5 уровень)</c:v>
                </c:pt>
                <c:pt idx="5">
                  <c:v>КСГ 59 (6 уровень)</c:v>
                </c:pt>
                <c:pt idx="6">
                  <c:v>КСГ 60 (7 уровень)</c:v>
                </c:pt>
                <c:pt idx="7">
                  <c:v>КСГ 61 (8 уровень)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2.8</c:v>
                </c:pt>
                <c:pt idx="3">
                  <c:v>12.6</c:v>
                </c:pt>
                <c:pt idx="4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2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2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2200"/>
            </a:pPr>
            <a:endParaRPr lang="ru-RU"/>
          </a:p>
        </c:txPr>
      </c:legendEntry>
      <c:layout>
        <c:manualLayout>
          <c:xMode val="edge"/>
          <c:yMode val="edge"/>
          <c:x val="0.63448908038306973"/>
          <c:y val="0.18397484486263169"/>
          <c:w val="0.32025057504952359"/>
          <c:h val="0.57310104303056197"/>
        </c:manualLayout>
      </c:layout>
      <c:overlay val="0"/>
      <c:spPr>
        <a:noFill/>
        <a:ln w="0"/>
      </c:spPr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0.36387</cdr:x>
      <cdr:y>0.27289</cdr:y>
    </cdr:from>
    <cdr:to>
      <cdr:x>0.57169</cdr:x>
      <cdr:y>0.43413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95125" y="1584176"/>
          <a:ext cx="1767679" cy="9360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48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+21%</a:t>
          </a:r>
          <a:endParaRPr lang="ru-RU" sz="4800" b="1" dirty="0">
            <a:ln w="19050">
              <a:solidFill>
                <a:schemeClr val="tx1"/>
              </a:solidFill>
              <a:prstDash val="solid"/>
            </a:ln>
            <a:solidFill>
              <a:srgbClr val="FF0000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0.60132</cdr:x>
      <cdr:y>0.24675</cdr:y>
    </cdr:from>
    <cdr:to>
      <cdr:x>0.96029</cdr:x>
      <cdr:y>0.35065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066084" y="1368152"/>
          <a:ext cx="3024311" cy="5760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32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0.35386</cdr:x>
      <cdr:y>0.3101</cdr:y>
    </cdr:from>
    <cdr:to>
      <cdr:x>0.61018</cdr:x>
      <cdr:y>0.49616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15342" y="1800200"/>
          <a:ext cx="2256669" cy="10801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4800" b="1" dirty="0" smtClean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+56,5%</a:t>
          </a:r>
          <a:endParaRPr lang="ru-RU" sz="4800" b="1" dirty="0">
            <a:ln w="28575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FF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0.08793</cdr:x>
      <cdr:y>0.08683</cdr:y>
    </cdr:from>
    <cdr:to>
      <cdr:x>0.28842</cdr:x>
      <cdr:y>0.19846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4134" y="504056"/>
          <a:ext cx="176514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0.67284</cdr:x>
      <cdr:y>0.73183</cdr:y>
    </cdr:from>
    <cdr:to>
      <cdr:x>0.6892</cdr:x>
      <cdr:y>0.73971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flipV="1">
          <a:off x="5923666" y="4248465"/>
          <a:ext cx="144004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>
              <a:ln>
                <a:noFill/>
              </a:ln>
              <a:solidFill>
                <a:schemeClr val="tx1"/>
              </a:solidFill>
            </a:rPr>
            <a:t>.</a:t>
          </a:r>
          <a:endParaRPr lang="ru-RU" sz="3600" b="1" dirty="0">
            <a:ln>
              <a:noFill/>
            </a:ln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0.73009</cdr:x>
      <cdr:y>0.3225</cdr:y>
    </cdr:from>
    <cdr:to>
      <cdr:x>0.83395</cdr:x>
      <cdr:y>0.48001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27710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0.25108</cdr:x>
      <cdr:y>0.29822</cdr:y>
    </cdr:from>
    <cdr:to>
      <cdr:x>0.53735</cdr:x>
      <cdr:y>0.48428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210542" y="1731243"/>
          <a:ext cx="2520314" cy="1080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4800" b="1" dirty="0">
            <a:ln w="1905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FF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0.10386</cdr:x>
      <cdr:y>0.42226</cdr:y>
    </cdr:from>
    <cdr:to>
      <cdr:x>0.23473</cdr:x>
      <cdr:y>0.5463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914397" y="2451323"/>
          <a:ext cx="1152129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/>
          <a:endParaRPr lang="en-US" sz="2800" b="1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0.43102</cdr:x>
      <cdr:y>0.08735</cdr:y>
    </cdr:from>
    <cdr:to>
      <cdr:x>0.6285</cdr:x>
      <cdr:y>0.21139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794718" y="507107"/>
          <a:ext cx="1738609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3200" b="1" baseline="0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0.64284</cdr:x>
      <cdr:y>0.31532</cdr:y>
    </cdr:from>
    <cdr:to>
      <cdr:x>0.80642</cdr:x>
      <cdr:y>0.68744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659514" y="1830536"/>
          <a:ext cx="1440160" cy="21602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3600" b="1" dirty="0">
            <a:ln>
              <a:noFill/>
            </a:ln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0.29165</cdr:x>
      <cdr:y>0.36501</cdr:y>
    </cdr:from>
    <cdr:to>
      <cdr:x>0.5964</cdr:x>
      <cdr:y>0.46155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480816" y="2178091"/>
          <a:ext cx="2592226" cy="5760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0.46581</cdr:x>
      <cdr:y>0.77374</cdr:y>
    </cdr:from>
    <cdr:to>
      <cdr:x>0.75831</cdr:x>
      <cdr:y>0.846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42792" y="4626363"/>
          <a:ext cx="2664296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b="1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14,0 млн. руб.</a:t>
          </a:r>
          <a:endParaRPr lang="ru-RU" sz="2400" b="1" dirty="0">
            <a:ln w="12700">
              <a:solidFill>
                <a:schemeClr val="tx1"/>
              </a:solidFill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0.32012</cdr:x>
      <cdr:y>0.02909</cdr:y>
    </cdr:from>
    <cdr:to>
      <cdr:x>0.62844</cdr:x>
      <cdr:y>0.11484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915816" y="173932"/>
          <a:ext cx="2808312" cy="5127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b="1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15,9 млн. руб.</a:t>
          </a:r>
          <a:endParaRPr lang="ru-RU" sz="2400" b="1" dirty="0">
            <a:ln w="12700">
              <a:solidFill>
                <a:schemeClr val="tx1"/>
              </a:solidFill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0.64175</cdr:x>
      <cdr:y>0.11856</cdr:y>
    </cdr:from>
    <cdr:to>
      <cdr:x>0.67325</cdr:x>
      <cdr:y>0.30744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5868144" y="677988"/>
          <a:ext cx="288032" cy="1080120"/>
        </a:xfrm>
        <a:prstGeom xmlns:a="http://schemas.openxmlformats.org/drawingml/2006/main" prst="leftBrac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0.54486</cdr:x>
      <cdr:y>0.15955</cdr:y>
    </cdr:from>
    <cdr:to>
      <cdr:x>0.66058</cdr:x>
      <cdr:y>0.25552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62872" y="953955"/>
          <a:ext cx="1054062" cy="573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b="1" dirty="0" smtClean="0"/>
            <a:t>86%</a:t>
          </a:r>
          <a:endParaRPr lang="ru-RU" sz="3200" b="1" dirty="0"/>
        </a:p>
      </cdr:txBody>
    </cdr:sp>
  </cdr:relSizeAnchor>
  <cdr:relSizeAnchor xmlns:cdr="http://schemas.openxmlformats.org/drawingml/2006/chartDrawing">
    <cdr:from>
      <cdr:x>0.48162</cdr:x>
      <cdr:y>0.10135</cdr:y>
    </cdr:from>
    <cdr:to>
      <cdr:x>0.56519</cdr:x>
      <cdr:y>0.25589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4386808" y="605981"/>
          <a:ext cx="761256" cy="924038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0.32803</cdr:x>
      <cdr:y>0.10135</cdr:y>
    </cdr:from>
    <cdr:to>
      <cdr:x>0.56519</cdr:x>
      <cdr:y>0.10135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7824" y="605980"/>
          <a:ext cx="2160240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0.44999</cdr:x>
      <cdr:y>0.7617</cdr:y>
    </cdr:from>
    <cdr:to>
      <cdr:x>0.48162</cdr:x>
      <cdr:y>0.846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98776" y="4554355"/>
          <a:ext cx="288032" cy="504056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0.48162</cdr:x>
      <cdr:y>0.846</cdr:y>
    </cdr:from>
    <cdr:to>
      <cdr:x>0.71878</cdr:x>
      <cdr:y>0.846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4386808" y="5058411"/>
          <a:ext cx="2160240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0.031</cdr:x>
      <cdr:y>0.82192</cdr:y>
    </cdr:from>
    <cdr:to>
      <cdr:x>0.30909</cdr:x>
      <cdr:y>0.91257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282352" y="4914395"/>
          <a:ext cx="2532984" cy="542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reflection blurRad="6350" stA="52000" endA="300" endPos="35000" dir="5400000" sy="-100000" algn="bl" rotWithShape="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r"/>
          <a:r>
            <a:rPr lang="ru-RU" sz="2400" b="1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62,8 млн. руб.</a:t>
          </a:r>
          <a:endParaRPr lang="ru-RU" sz="2400" b="1" dirty="0">
            <a:ln w="12700">
              <a:solidFill>
                <a:schemeClr val="tx1"/>
              </a:solidFill>
            </a:ln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0.0389</cdr:x>
      <cdr:y>0.72557</cdr:y>
    </cdr:from>
    <cdr:to>
      <cdr:x>0.10215</cdr:x>
      <cdr:y>0.89417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H="1">
          <a:off x="354360" y="4338331"/>
          <a:ext cx="576064" cy="1008112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0.0389</cdr:x>
      <cdr:y>0.89417</cdr:y>
    </cdr:from>
    <cdr:to>
      <cdr:x>0.29979</cdr:x>
      <cdr:y>0.89417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354360" y="5346443"/>
          <a:ext cx="2376264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0.31306</cdr:x>
      <cdr:y>0.03919</cdr:y>
    </cdr:from>
    <cdr:to>
      <cdr:x>0.56661</cdr:x>
      <cdr:y>0.11919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71192" y="233875"/>
          <a:ext cx="2325404" cy="477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2,8 </a:t>
          </a:r>
          <a:r>
            <a:rPr lang="ru-RU" sz="2400" b="1" dirty="0" err="1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млн.руб</a:t>
          </a:r>
          <a:r>
            <a:rPr lang="ru-RU" sz="2400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.</a:t>
          </a:r>
        </a:p>
        <a:p xmlns:a="http://schemas.openxmlformats.org/drawingml/2006/main">
          <a:endParaRPr lang="ru-RU" sz="1100" dirty="0" smtClean="0">
            <a:ln w="12700">
              <a:solidFill>
                <a:schemeClr val="tx1"/>
              </a:solidFill>
            </a:ln>
            <a:solidFill>
              <a:srgbClr val="C00000"/>
            </a:solidFill>
          </a:endParaRPr>
        </a:p>
        <a:p xmlns:a="http://schemas.openxmlformats.org/drawingml/2006/main">
          <a:endParaRPr lang="ru-RU" sz="1100" dirty="0">
            <a:ln w="12700">
              <a:solidFill>
                <a:schemeClr val="tx1"/>
              </a:solidFill>
            </a:ln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0.09322</cdr:x>
      <cdr:y>0.82358</cdr:y>
    </cdr:from>
    <cdr:to>
      <cdr:x>0.36527</cdr:x>
      <cdr:y>0.93025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4968" y="4914395"/>
          <a:ext cx="2495075" cy="636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12,6 </a:t>
          </a:r>
          <a:r>
            <a:rPr lang="ru-RU" sz="2400" b="1" dirty="0" err="1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млн.руб</a:t>
          </a:r>
          <a:r>
            <a:rPr lang="ru-RU" sz="2400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.</a:t>
          </a:r>
          <a:endParaRPr lang="ru-RU" sz="1100" dirty="0" smtClean="0">
            <a:ln w="12700">
              <a:solidFill>
                <a:schemeClr val="tx1"/>
              </a:solidFill>
            </a:ln>
            <a:solidFill>
              <a:srgbClr val="C00000"/>
            </a:solidFill>
          </a:endParaRPr>
        </a:p>
        <a:p xmlns:a="http://schemas.openxmlformats.org/drawingml/2006/main">
          <a:endParaRPr lang="ru-RU" sz="1100" dirty="0" smtClean="0">
            <a:ln w="12700">
              <a:solidFill>
                <a:schemeClr val="tx1"/>
              </a:solidFill>
            </a:ln>
            <a:solidFill>
              <a:srgbClr val="C00000"/>
            </a:solidFill>
          </a:endParaRPr>
        </a:p>
        <a:p xmlns:a="http://schemas.openxmlformats.org/drawingml/2006/main">
          <a:endParaRPr lang="ru-RU" sz="1100" dirty="0">
            <a:ln w="12700">
              <a:solidFill>
                <a:schemeClr val="tx1"/>
              </a:solidFill>
            </a:ln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0.02062</cdr:x>
      <cdr:y>0.1116</cdr:y>
    </cdr:from>
    <cdr:to>
      <cdr:x>0.3014</cdr:x>
      <cdr:y>0.1916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9087" y="665923"/>
          <a:ext cx="2575141" cy="477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2400" b="1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17,1 </a:t>
          </a:r>
          <a:r>
            <a:rPr lang="ru-RU" sz="2400" b="1" dirty="0" err="1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млн.руб</a:t>
          </a:r>
          <a:r>
            <a:rPr lang="ru-RU" sz="2400" b="1" dirty="0" smtClean="0">
              <a:ln w="12700">
                <a:solidFill>
                  <a:schemeClr val="tx1"/>
                </a:solidFill>
              </a:ln>
              <a:solidFill>
                <a:srgbClr val="C00000"/>
              </a:solidFill>
            </a:rPr>
            <a:t>.</a:t>
          </a:r>
        </a:p>
        <a:p xmlns:a="http://schemas.openxmlformats.org/drawingml/2006/main">
          <a:endParaRPr lang="ru-RU" sz="2400" b="1" dirty="0" smtClean="0">
            <a:ln w="12700">
              <a:solidFill>
                <a:schemeClr val="tx1"/>
              </a:solidFill>
            </a:ln>
            <a:solidFill>
              <a:srgbClr val="C00000"/>
            </a:solidFill>
          </a:endParaRPr>
        </a:p>
        <a:p xmlns:a="http://schemas.openxmlformats.org/drawingml/2006/main">
          <a:endParaRPr lang="ru-RU" sz="2400" b="1" dirty="0">
            <a:ln w="12700">
              <a:solidFill>
                <a:schemeClr val="tx1"/>
              </a:solidFill>
            </a:ln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0.5172</cdr:x>
      <cdr:y>0.1116</cdr:y>
    </cdr:from>
    <cdr:to>
      <cdr:x>0.54075</cdr:x>
      <cdr:y>0.19607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743400" y="665923"/>
          <a:ext cx="216024" cy="504056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0.31306</cdr:x>
      <cdr:y>0.1116</cdr:y>
    </cdr:from>
    <cdr:to>
      <cdr:x>0.54075</cdr:x>
      <cdr:y>0.1116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>
          <a:off x="2871192" y="665923"/>
          <a:ext cx="2088232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0.03041</cdr:x>
      <cdr:y>0.184</cdr:y>
    </cdr:from>
    <cdr:to>
      <cdr:x>0.17174</cdr:x>
      <cdr:y>0.32881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278904" y="1097971"/>
          <a:ext cx="1296144" cy="864096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0.03041</cdr:x>
      <cdr:y>0.184</cdr:y>
    </cdr:from>
    <cdr:to>
      <cdr:x>0.2581</cdr:x>
      <cdr:y>0.184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>
          <a:off x="278904" y="1097971"/>
          <a:ext cx="2088232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0.07752</cdr:x>
      <cdr:y>0.71497</cdr:y>
    </cdr:from>
    <cdr:to>
      <cdr:x>0.17959</cdr:x>
      <cdr:y>0.89598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H="1">
          <a:off x="710952" y="4266323"/>
          <a:ext cx="936104" cy="108012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0.07546</cdr:x>
      <cdr:y>0.89598</cdr:y>
    </cdr:from>
    <cdr:to>
      <cdr:x>0.33661</cdr:x>
      <cdr:y>0.89598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>
          <a:off x="692049" y="5346443"/>
          <a:ext cx="2395167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49BB92-379D-49F1-9D15-7B1601D51C96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3912F2-7AC4-4C7A-B364-F7A6FD255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3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37EF1B-4BE2-48EB-BBD5-3EBE8123A046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6C04E1-91B6-4529-A800-3ADF68443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6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Вариант слайда №3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4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Сумма процентов не равняется 100 в 2014 и 2017 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94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619CF-146B-4F21-96A1-5CEEDE357481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48B2-BA72-461B-8390-5525445430FE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1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E2623-5B0A-4558-BA52-432E31BCE2AB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F1B80-AF7A-4083-B8E2-B1C714DE464D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7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5AAE-8B98-480E-879E-C4EA30DB13D6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750A6-ED47-4DEA-801E-96E9A0D426AA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AC1CF-5C53-4584-B388-96694C69ED67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3C46C-A5C2-4F01-9C12-E696D2A128A4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C5447-3424-4BD1-BD56-768E154ABE46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7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0"/>
            <a:ext cx="4017085" cy="4894731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D8E50-A176-48AE-B8CC-5BF32FE6C30A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1"/>
            <a:ext cx="4114800" cy="312780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2FBA2-E396-4BC0-B9A8-33E707B954DC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1E782C7-EFDF-456C-B6DE-4B8EC53AA1D3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F6AFA4B-ACA1-481E-B954-4E7E1DF3C1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5" y="1445309"/>
            <a:ext cx="8974399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66000">
                    <a:srgbClr val="4F81BD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8056" y="4484838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prstClr val="black"/>
                </a:solidFill>
                <a:latin typeface="Arial" pitchFamily="34" charset="0"/>
              </a:rPr>
              <a:t>Директор </a:t>
            </a:r>
            <a:r>
              <a:rPr lang="ru-RU" sz="1500" b="1" i="1" dirty="0">
                <a:solidFill>
                  <a:prstClr val="black"/>
                </a:solidFill>
                <a:latin typeface="Arial" pitchFamily="34" charset="0"/>
              </a:rPr>
              <a:t>Хабаровского краевого фонда обязательного медицинского </a:t>
            </a:r>
            <a:r>
              <a:rPr lang="ru-RU" sz="1500" b="1" i="1" dirty="0" smtClean="0">
                <a:solidFill>
                  <a:prstClr val="black"/>
                </a:solidFill>
                <a:latin typeface="Arial" pitchFamily="34" charset="0"/>
              </a:rPr>
              <a:t>страхования </a:t>
            </a:r>
          </a:p>
          <a:p>
            <a:pPr algn="ctr"/>
            <a:endParaRPr lang="ru-RU" sz="1500" b="1" i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</a:rPr>
              <a:t>Пузакова Елена Викторовна</a:t>
            </a:r>
            <a:endParaRPr lang="ru-RU" sz="24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</a:rPr>
              <a:t>Хабаровск, сентябрь 2018 г.</a:t>
            </a:r>
            <a:endParaRPr lang="ru-RU" sz="15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6351713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056" y="2492896"/>
            <a:ext cx="831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 территориальной программе </a:t>
            </a:r>
            <a:r>
              <a:rPr lang="ru-RU" sz="2400" b="1" dirty="0"/>
              <a:t>обязательного медицинского страхования Хабаровского края в</a:t>
            </a:r>
            <a:r>
              <a:rPr lang="ru-RU" sz="2400" b="1" dirty="0" smtClean="0"/>
              <a:t> 2018 году</a:t>
            </a:r>
            <a:endParaRPr lang="ru-RU" sz="2400" dirty="0"/>
          </a:p>
        </p:txBody>
      </p:sp>
      <p:pic>
        <p:nvPicPr>
          <p:cNvPr id="8" name="Рисунок 7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66" y="188640"/>
            <a:ext cx="3132445" cy="194421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494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08781" y="176768"/>
            <a:ext cx="7255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>
                <a:solidFill>
                  <a:schemeClr val="tx1"/>
                </a:solidFill>
              </a:rPr>
              <a:t>Экстракорпоральное </a:t>
            </a:r>
            <a:r>
              <a:rPr lang="ru-RU" sz="2000" dirty="0" smtClean="0">
                <a:solidFill>
                  <a:schemeClr val="tx1"/>
                </a:solidFill>
              </a:rPr>
              <a:t>оплодотворение,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5681989"/>
              </p:ext>
            </p:extLst>
          </p:nvPr>
        </p:nvGraphicFramePr>
        <p:xfrm>
          <a:off x="160514" y="1052736"/>
          <a:ext cx="8803974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49076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</a:t>
            </a:r>
          </a:p>
        </p:txBody>
      </p:sp>
      <p:sp>
        <p:nvSpPr>
          <p:cNvPr id="3" name="Овал 2"/>
          <p:cNvSpPr/>
          <p:nvPr/>
        </p:nvSpPr>
        <p:spPr>
          <a:xfrm>
            <a:off x="7236294" y="4365104"/>
            <a:ext cx="1728192" cy="1678285"/>
          </a:xfrm>
          <a:prstGeom prst="ellipse">
            <a:avLst/>
          </a:prstGeom>
          <a:solidFill>
            <a:srgbClr val="A2E961"/>
          </a:solidFill>
          <a:ln>
            <a:solidFill>
              <a:srgbClr val="A2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Плановая стоимость -</a:t>
            </a:r>
            <a:r>
              <a:rPr lang="ru-RU" sz="2800" b="1" dirty="0" smtClean="0">
                <a:solidFill>
                  <a:schemeClr val="tx1"/>
                </a:solidFill>
              </a:rPr>
              <a:t>155,1 </a:t>
            </a:r>
            <a:r>
              <a:rPr lang="ru-RU" sz="1600" b="1" dirty="0" err="1" smtClean="0">
                <a:solidFill>
                  <a:schemeClr val="tx1"/>
                </a:solidFill>
              </a:rPr>
              <a:t>млн.руб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03066" y="64840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</a:rPr>
              <a:t>Медицинская реабилитация 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ОМС, 2018 г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29836835"/>
              </p:ext>
            </p:extLst>
          </p:nvPr>
        </p:nvGraphicFramePr>
        <p:xfrm>
          <a:off x="-108520" y="8972520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82788" y="1124744"/>
            <a:ext cx="48965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Плановая стоимость  на 2018 год -</a:t>
            </a:r>
          </a:p>
          <a:p>
            <a:pPr algn="ctr"/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241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млн.рублей</a:t>
            </a:r>
            <a:endParaRPr lang="ru-RU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Норматив финансовых затрат на 1 койко-день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– 3,7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тыс. рублей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3" y="119766"/>
            <a:ext cx="703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</a:rPr>
              <a:t>Пациентам с онкологическими заболеваниями должны </a:t>
            </a:r>
            <a:r>
              <a:rPr lang="ru-RU" sz="2000" dirty="0">
                <a:solidFill>
                  <a:schemeClr val="tx1"/>
                </a:solidFill>
              </a:rPr>
              <a:t>быть обеспечены:</a:t>
            </a: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4532" y="1484784"/>
            <a:ext cx="8587950" cy="45243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/>
              <a:t>- своевременность </a:t>
            </a:r>
            <a:r>
              <a:rPr lang="ru-RU" sz="2400" dirty="0"/>
              <a:t>диагностики </a:t>
            </a:r>
            <a:r>
              <a:rPr lang="ru-RU" sz="2400" dirty="0" smtClean="0"/>
              <a:t>заболевания</a:t>
            </a:r>
            <a:r>
              <a:rPr lang="ru-RU" sz="2400" dirty="0"/>
              <a:t>, в том числе </a:t>
            </a:r>
            <a:r>
              <a:rPr lang="ru-RU" sz="2400" dirty="0" smtClean="0"/>
              <a:t>соблюдение </a:t>
            </a:r>
            <a:r>
              <a:rPr lang="ru-RU" sz="2400" dirty="0"/>
              <a:t>сроков выполнения КТ, МРТ, ПЭТ в соответствии с территориальной программой ОМС;</a:t>
            </a:r>
          </a:p>
          <a:p>
            <a:pPr algn="just"/>
            <a:r>
              <a:rPr lang="ru-RU" sz="2400" dirty="0" smtClean="0"/>
              <a:t>- своевременность </a:t>
            </a:r>
            <a:r>
              <a:rPr lang="ru-RU" sz="2400" dirty="0"/>
              <a:t>госпитализации после установления диагноза, в том числе после гистологической </a:t>
            </a:r>
            <a:r>
              <a:rPr lang="ru-RU" sz="2400" dirty="0" smtClean="0"/>
              <a:t>верификации (до </a:t>
            </a:r>
            <a:r>
              <a:rPr lang="ru-RU" sz="2400" dirty="0"/>
              <a:t>14 дней с момента установления диагноза </a:t>
            </a:r>
            <a:r>
              <a:rPr lang="ru-RU" sz="2400" dirty="0" smtClean="0"/>
              <a:t>заболевания);</a:t>
            </a:r>
            <a:endParaRPr lang="ru-RU" sz="2400" dirty="0"/>
          </a:p>
          <a:p>
            <a:pPr algn="just"/>
            <a:r>
              <a:rPr lang="ru-RU" sz="2400" dirty="0" smtClean="0"/>
              <a:t>- медицинская </a:t>
            </a:r>
            <a:r>
              <a:rPr lang="ru-RU" sz="2400" dirty="0"/>
              <a:t>помощь в соответствии с клиническими рекомендациями Ассоциации онкологов России, в том числе соблюдение сроков цикловой химиотерапии и </a:t>
            </a:r>
            <a:r>
              <a:rPr lang="ru-RU" sz="2400" dirty="0" err="1"/>
              <a:t>таргентной</a:t>
            </a:r>
            <a:r>
              <a:rPr lang="ru-RU" sz="2400" dirty="0"/>
              <a:t> </a:t>
            </a:r>
            <a:r>
              <a:rPr lang="ru-RU" sz="2400" dirty="0" smtClean="0"/>
              <a:t>терапии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882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403648" y="11663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Онкологическая помощь  в рамках территориальной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55011188"/>
              </p:ext>
            </p:extLst>
          </p:nvPr>
        </p:nvGraphicFramePr>
        <p:xfrm>
          <a:off x="0" y="890870"/>
          <a:ext cx="9036496" cy="58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143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1" y="68614"/>
            <a:ext cx="7183699" cy="810190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0" y="188640"/>
            <a:ext cx="72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Химиотерапия,  круглосуточный стационар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2" y="60994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1" y="68614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1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71486084"/>
              </p:ext>
            </p:extLst>
          </p:nvPr>
        </p:nvGraphicFramePr>
        <p:xfrm>
          <a:off x="-30832" y="890869"/>
          <a:ext cx="9108504" cy="597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80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1" y="68614"/>
            <a:ext cx="7183699" cy="810190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0" y="188640"/>
            <a:ext cx="7255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Химиотерапия, дневной стационар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2" y="60994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1" y="68614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1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91949621"/>
              </p:ext>
            </p:extLst>
          </p:nvPr>
        </p:nvGraphicFramePr>
        <p:xfrm>
          <a:off x="-27384" y="890869"/>
          <a:ext cx="9171384" cy="59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76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5" y="1445309"/>
            <a:ext cx="8974399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66000">
                    <a:srgbClr val="4F81BD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6232" y="306896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prstClr val="black"/>
                </a:solidFill>
                <a:latin typeface="Arial" pitchFamily="34" charset="0"/>
              </a:rPr>
              <a:t>Спасибо за внимание</a:t>
            </a:r>
            <a:endParaRPr lang="ru-RU" sz="54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lang="ru-RU" sz="15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6351713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0" name="Рисунок 9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3834"/>
            <a:ext cx="3132445" cy="1944216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9061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403648" y="116632"/>
            <a:ext cx="70567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территориальной программы обязательного медицинского страхования,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0724064"/>
              </p:ext>
            </p:extLst>
          </p:nvPr>
        </p:nvGraphicFramePr>
        <p:xfrm>
          <a:off x="467544" y="1052736"/>
          <a:ext cx="850607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287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403648" y="11663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территориальной программы обязательного медицинского страхования,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0703829"/>
              </p:ext>
            </p:extLst>
          </p:nvPr>
        </p:nvGraphicFramePr>
        <p:xfrm>
          <a:off x="467546" y="980728"/>
          <a:ext cx="84249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796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0" y="188642"/>
            <a:ext cx="6751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Высокотехнологичная медицинская помощь (ВМП), предоставляемая в рамках ОМС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23008"/>
              </p:ext>
            </p:extLst>
          </p:nvPr>
        </p:nvGraphicFramePr>
        <p:xfrm>
          <a:off x="395538" y="1268760"/>
          <a:ext cx="8312869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809"/>
                <a:gridCol w="2898556"/>
                <a:gridCol w="2930504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пациентов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Общая стоимость 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стоимость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случая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</a:tr>
              <a:tr h="57606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2017 (факт)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 anchor="ctr" anchorCtr="1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5 402</a:t>
                      </a:r>
                      <a:endParaRPr lang="ru-RU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49268" marR="49268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802,5 млн. руб.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268" marR="49268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148,5 тыс. руб.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268" marR="49268" marT="0" marB="0" anchor="ctr" anchorCtr="1">
                    <a:solidFill>
                      <a:schemeClr val="bg2"/>
                    </a:solidFill>
                  </a:tcPr>
                </a:tc>
              </a:tr>
              <a:tr h="5231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2018 (план)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 anchor="ctr" anchorCtr="1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50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5 787</a:t>
                      </a:r>
                      <a:endParaRPr lang="ru-RU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977,1 млн. руб.</a:t>
                      </a:r>
                      <a:endParaRPr lang="ru-RU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170,0 тыс. руб.</a:t>
                      </a:r>
                      <a:endParaRPr lang="ru-RU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75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0" y="188642"/>
            <a:ext cx="6751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ВМП, факт 7 мес. 2018 года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10109"/>
              </p:ext>
            </p:extLst>
          </p:nvPr>
        </p:nvGraphicFramePr>
        <p:xfrm>
          <a:off x="160514" y="1412776"/>
          <a:ext cx="8875982" cy="4709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9278"/>
                <a:gridCol w="1721891"/>
                <a:gridCol w="2427898"/>
                <a:gridCol w="2186915"/>
              </a:tblGrid>
              <a:tr h="792086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 ВМП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пациентов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пациентов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(в%)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Стоимость лечения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(млн. руб.)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</a:tr>
              <a:tr h="7779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Сердечно-сосудистая хирургия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951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29,6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193,8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  <a:tr h="35804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Травматология и ортопедия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20,9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99,9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  <a:tr h="3149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Офтальмология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45,3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  <a:tr h="29973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Урология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21,5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  <a:tr h="212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Онкология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23,6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  <a:tr h="125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Нейрохирургия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29,6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  <a:tr h="32600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Оториноларингология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12,7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  <a:tr h="38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Ревматология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17,0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92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0" y="188642"/>
            <a:ext cx="6751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ВМП, сердечно-сосудистая хирургия, </a:t>
            </a: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 7 мес. 2018 года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380878"/>
              </p:ext>
            </p:extLst>
          </p:nvPr>
        </p:nvGraphicFramePr>
        <p:xfrm>
          <a:off x="160514" y="1412776"/>
          <a:ext cx="8856984" cy="4848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454"/>
                <a:gridCol w="1224136"/>
                <a:gridCol w="1322479"/>
                <a:gridCol w="2186915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 ВМП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Отклонение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(в%)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</a:tr>
              <a:tr h="172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31 (1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стент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32 (2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стента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72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33 (3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стента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- 18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34 (1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стент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- 59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8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35 (2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стента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- 109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ВМП 36 (3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стента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- 18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26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ВМП 37 (кардиостимуляторы) 1 камерные взрослым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8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ВМП 38 (кардиостимуляторы) 1 камерные детям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8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ВМП 39 (кардиостимуляторы) 2 камерные взрослым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8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ВМП 40 АКШ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8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всем методам: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1332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951</a:t>
                      </a:r>
                      <a:endParaRPr lang="ru-RU" sz="20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- 381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22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0" y="188642"/>
            <a:ext cx="6751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ВМП, травматология и ортопедия,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 7 мес. 2018 года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1465"/>
              </p:ext>
            </p:extLst>
          </p:nvPr>
        </p:nvGraphicFramePr>
        <p:xfrm>
          <a:off x="539552" y="1556792"/>
          <a:ext cx="7992888" cy="3745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8970"/>
                <a:gridCol w="1094931"/>
                <a:gridCol w="1182895"/>
                <a:gridCol w="195609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 ВМП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Отклонение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(в%)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268" marR="49268" marT="0" marB="0" anchor="ctr">
                    <a:solidFill>
                      <a:schemeClr val="bg2"/>
                    </a:solidFill>
                  </a:tcPr>
                </a:tc>
              </a:tr>
              <a:tr h="172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</a:t>
                      </a:r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539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114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</a:t>
                      </a:r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72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</a:t>
                      </a:r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- 9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1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</a:t>
                      </a:r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- 3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8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ВМП </a:t>
                      </a:r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0  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8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всем методам: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570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673</a:t>
                      </a:r>
                      <a:endParaRPr lang="ru-RU" sz="28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</a:t>
                      </a:r>
                      <a:r>
                        <a:rPr lang="ru-RU" sz="2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103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02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2"/>
          <p:cNvGraphicFramePr/>
          <p:nvPr>
            <p:extLst>
              <p:ext uri="{D42A27DB-BD31-4B8C-83A1-F6EECF244321}">
                <p14:modId xmlns:p14="http://schemas.microsoft.com/office/powerpoint/2010/main" val="1155955269"/>
              </p:ext>
            </p:extLst>
          </p:nvPr>
        </p:nvGraphicFramePr>
        <p:xfrm>
          <a:off x="189138" y="1561952"/>
          <a:ext cx="805089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1"/>
          <p:cNvGraphicFramePr/>
          <p:nvPr>
            <p:extLst>
              <p:ext uri="{D42A27DB-BD31-4B8C-83A1-F6EECF244321}">
                <p14:modId xmlns:p14="http://schemas.microsoft.com/office/powerpoint/2010/main" val="3937197436"/>
              </p:ext>
            </p:extLst>
          </p:nvPr>
        </p:nvGraphicFramePr>
        <p:xfrm>
          <a:off x="-1" y="1553030"/>
          <a:ext cx="8345715" cy="5065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403648" y="26064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генно-инженерных биологических препаратов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707904" y="1052736"/>
            <a:ext cx="50405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1960" y="1052736"/>
            <a:ext cx="50405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716016" y="1052736"/>
            <a:ext cx="50405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20072" y="1052736"/>
            <a:ext cx="50405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220072" y="1052736"/>
            <a:ext cx="50405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902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4" grpId="0">
        <p:bldAsOne/>
      </p:bldGraphic>
      <p:bldGraphic spid="35" grpId="0">
        <p:bldAsOne/>
      </p:bldGraphic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8783" y="68614"/>
            <a:ext cx="7183699" cy="810191"/>
          </a:xfrm>
          <a:prstGeom prst="rect">
            <a:avLst/>
          </a:prstGeom>
          <a:gradFill flip="none" rotWithShape="1">
            <a:gsLst>
              <a:gs pos="0">
                <a:srgbClr val="92D050">
                  <a:alpha val="45000"/>
                </a:srgbClr>
              </a:gs>
              <a:gs pos="50000">
                <a:srgbClr val="92D050">
                  <a:alpha val="1700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8780" y="188642"/>
            <a:ext cx="5887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 с применением  генно-инженерных биологических препаратов, случаев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V:\01_Руководство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14" y="60995"/>
            <a:ext cx="1548269" cy="8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708783" y="68615"/>
            <a:ext cx="7183699" cy="0"/>
          </a:xfrm>
          <a:prstGeom prst="line">
            <a:avLst/>
          </a:prstGeom>
          <a:ln w="19050">
            <a:solidFill>
              <a:srgbClr val="92D050">
                <a:alpha val="7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08783" y="878804"/>
            <a:ext cx="7183699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72261"/>
              </p:ext>
            </p:extLst>
          </p:nvPr>
        </p:nvGraphicFramePr>
        <p:xfrm>
          <a:off x="491795" y="1340768"/>
          <a:ext cx="8400687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3672408"/>
                <a:gridCol w="953068"/>
                <a:gridCol w="271068"/>
                <a:gridCol w="1127879"/>
              </a:tblGrid>
              <a:tr h="389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профиль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нозология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2017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2018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4530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smtClean="0">
                          <a:effectLst/>
                        </a:rPr>
                        <a:t>КС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ревматология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артрит, </a:t>
                      </a:r>
                      <a:r>
                        <a:rPr lang="ru-RU" sz="1800" u="none" strike="noStrike" dirty="0" err="1" smtClean="0">
                          <a:effectLst/>
                        </a:rPr>
                        <a:t>артропатия</a:t>
                      </a:r>
                      <a:r>
                        <a:rPr lang="ru-RU" sz="1800" u="none" strike="noStrike" dirty="0" smtClean="0">
                          <a:effectLst/>
                        </a:rPr>
                        <a:t>, спондилит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138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дерматология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псориаз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гастроэнтерология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болезнь Крона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06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>
                          <a:effectLst/>
                        </a:rPr>
                        <a:t>СДП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1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ревматология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артрит, </a:t>
                      </a:r>
                      <a:r>
                        <a:rPr lang="ru-RU" sz="1800" u="none" strike="noStrike" dirty="0" err="1">
                          <a:effectLst/>
                        </a:rPr>
                        <a:t>артропатия</a:t>
                      </a:r>
                      <a:r>
                        <a:rPr lang="ru-RU" sz="1800" u="none" strike="noStrike" dirty="0">
                          <a:effectLst/>
                        </a:rPr>
                        <a:t>, спондилит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  <a:tr h="448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неонатология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малая масса тела при рождении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  <a:tr h="448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пульмонология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бронхо-легочная дисплазия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  <a:tr h="45306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>
                          <a:effectLst/>
                        </a:rPr>
                        <a:t>ДС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дерматология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псориаз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5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16412</TotalTime>
  <Words>630</Words>
  <Application>Microsoft Office PowerPoint</Application>
  <PresentationFormat>Экран (4:3)</PresentationFormat>
  <Paragraphs>242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Ларионов Сергей Васильевич</dc:creator>
  <cp:lastModifiedBy>Пузакова Елена Викторовна</cp:lastModifiedBy>
  <cp:revision>1407</cp:revision>
  <cp:lastPrinted>2015-03-11T04:13:12Z</cp:lastPrinted>
  <dcterms:modified xsi:type="dcterms:W3CDTF">2018-09-19T23:03:57Z</dcterms:modified>
</cp:coreProperties>
</file>